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5"/>
  </p:normalViewPr>
  <p:slideViewPr>
    <p:cSldViewPr snapToGrid="0" snapToObjects="1">
      <p:cViewPr varScale="1">
        <p:scale>
          <a:sx n="133" d="100"/>
          <a:sy n="133" d="100"/>
        </p:scale>
        <p:origin x="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900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955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825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409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642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4959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619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97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7925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433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8919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1C12E-26E4-EF4E-81B5-9478CC566163}" type="datetimeFigureOut">
              <a:rPr kumimoji="1" lang="zh-CN" altLang="en-US" smtClean="0"/>
              <a:t>2017/6/19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E27D7-3E4F-684A-A13A-97694923F9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708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indexes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8781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031"/>
          </a:xfrm>
        </p:spPr>
        <p:txBody>
          <a:bodyPr/>
          <a:lstStyle/>
          <a:p>
            <a:r>
              <a:rPr kumimoji="1" lang="en-US" altLang="zh-CN" dirty="0" smtClean="0"/>
              <a:t>Observation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sequence)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80160"/>
                <a:ext cx="10515600" cy="4896803"/>
              </a:xfrm>
            </p:spPr>
            <p:txBody>
              <a:bodyPr/>
              <a:lstStyle/>
              <a:p>
                <a:r>
                  <a:rPr kumimoji="1" lang="en-US" altLang="zh-CN" dirty="0" smtClean="0"/>
                  <a:t>In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k-core,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we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first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compute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all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maximal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frequent(sup=k)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subsequence,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then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use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query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vertex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𝑞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to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compute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</a:t>
                </a:r>
                <a:r>
                  <a:rPr lang="en-US" altLang="zh-CN" dirty="0" smtClean="0"/>
                  <a:t>ntersection.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Finally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we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will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get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the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maximal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common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subsequence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shared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by</a:t>
                </a:r>
                <a:r>
                  <a:rPr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𝑞</m:t>
                    </m:r>
                  </m:oMath>
                </a14:m>
                <a:r>
                  <a:rPr kumimoji="1" lang="en-US" altLang="zh-CN" dirty="0" smtClean="0"/>
                  <a:t>.</a:t>
                </a:r>
                <a:endParaRPr kumimoji="1" lang="zh-CN" altLang="en-US" dirty="0" smtClean="0"/>
              </a:p>
              <a:p>
                <a:endParaRPr kumimoji="1" lang="zh-CN" altLang="en-US" dirty="0" smtClean="0"/>
              </a:p>
              <a:p>
                <a:r>
                  <a:rPr kumimoji="1" lang="en-US" altLang="zh-CN" dirty="0" smtClean="0"/>
                  <a:t>E.g.,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2-core:{Q: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ab,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A: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err="1" smtClean="0"/>
                  <a:t>abcdef</a:t>
                </a:r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B: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err="1" smtClean="0"/>
                  <a:t>abcde</a:t>
                </a:r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err="1" smtClean="0"/>
                  <a:t>C:cdef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err="1" smtClean="0"/>
                  <a:t>D:abct</a:t>
                </a:r>
                <a:r>
                  <a:rPr kumimoji="1" lang="en-US" altLang="zh-CN" dirty="0" smtClean="0"/>
                  <a:t>}.</a:t>
                </a:r>
                <a:r>
                  <a:rPr kumimoji="1" lang="zh-CN" altLang="en-US" dirty="0" smtClean="0"/>
                  <a:t> </a:t>
                </a:r>
              </a:p>
              <a:p>
                <a:pPr lvl="1"/>
                <a:r>
                  <a:rPr kumimoji="1" lang="en-US" altLang="zh-CN" dirty="0" smtClean="0"/>
                  <a:t>All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maximal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frequent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(sup=2)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subsequence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zh-CN" alt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𝑚𝑎𝑥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“</a:t>
                </a:r>
                <a:r>
                  <a:rPr kumimoji="1" lang="en-US" altLang="zh-CN" dirty="0" err="1" smtClean="0"/>
                  <a:t>cde</a:t>
                </a:r>
                <a:r>
                  <a:rPr kumimoji="1" lang="en-US" altLang="zh-CN" dirty="0" smtClean="0"/>
                  <a:t>”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shared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ABC.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zh-CN" alt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𝑚𝑎𝑥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kumimoji="1" lang="en-US" altLang="zh-CN" dirty="0" smtClean="0"/>
                  <a:t>“</a:t>
                </a:r>
                <a:r>
                  <a:rPr kumimoji="1" lang="en-US" altLang="zh-CN" dirty="0" err="1" smtClean="0"/>
                  <a:t>abc</a:t>
                </a:r>
                <a:r>
                  <a:rPr kumimoji="1" lang="en-US" altLang="zh-CN" dirty="0" smtClean="0"/>
                  <a:t>”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shared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ABD.</a:t>
                </a:r>
                <a:endParaRPr kumimoji="1" lang="zh-CN" altLang="en-US" dirty="0" smtClean="0"/>
              </a:p>
              <a:p>
                <a:pPr lvl="1"/>
                <a:r>
                  <a:rPr kumimoji="1" lang="en-US" altLang="zh-CN" dirty="0" smtClean="0"/>
                  <a:t>Then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𝑄</m:t>
                        </m:r>
                      </m:sub>
                    </m:sSub>
                    <m:r>
                      <a:rPr kumimoji="1" lang="en-US" altLang="zh-CN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zh-CN" alt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𝑚𝑎𝑥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b="0" i="0" smtClean="0">
                        <a:latin typeface="Cambria Math" charset="0"/>
                      </a:rPr>
                      <m:t>=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∅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𝑄</m:t>
                        </m:r>
                      </m:sub>
                    </m:sSub>
                    <m:r>
                      <a:rPr kumimoji="1" lang="en-US" altLang="zh-CN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  <m:sSub>
                      <m:sSub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zh-CN" alt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𝑚𝑎𝑥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b="0" i="0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kumimoji="1" lang="en-US" altLang="zh-CN" dirty="0" smtClean="0"/>
                  <a:t>“ab”</a:t>
                </a:r>
                <a:r>
                  <a:rPr kumimoji="1" lang="zh-CN" altLang="en-US" dirty="0" smtClean="0"/>
                  <a:t>  </a:t>
                </a:r>
                <a:r>
                  <a:rPr kumimoji="1" lang="en-US" altLang="zh-CN" dirty="0" smtClean="0"/>
                  <a:t>shared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QABC.</a:t>
                </a:r>
                <a:endParaRPr kumimoji="1" lang="zh-CN" altLang="en-US" dirty="0" smtClean="0"/>
              </a:p>
              <a:p>
                <a:pPr marL="457200" lvl="1" indent="0">
                  <a:buNone/>
                </a:pPr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80160"/>
                <a:ext cx="10515600" cy="4896803"/>
              </a:xfrm>
              <a:blipFill rotWithShape="0">
                <a:blip r:embed="rId2"/>
                <a:stretch>
                  <a:fillRect l="-1043" t="-19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7744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strategy(index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89785"/>
            <a:ext cx="10515600" cy="4887178"/>
          </a:xfrm>
        </p:spPr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Compute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k-cores.</a:t>
            </a:r>
            <a:r>
              <a:rPr kumimoji="1" lang="zh-CN" altLang="en-US" dirty="0" smtClean="0"/>
              <a:t> </a:t>
            </a:r>
          </a:p>
          <a:p>
            <a:endParaRPr kumimoji="1" lang="zh-CN" altLang="en-US" dirty="0"/>
          </a:p>
          <a:p>
            <a:r>
              <a:rPr kumimoji="1" lang="en-US" altLang="zh-CN" dirty="0" smtClean="0"/>
              <a:t>Step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k-core,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p</a:t>
            </a:r>
            <a:r>
              <a:rPr kumimoji="1" lang="en-US" altLang="zh-CN" dirty="0" smtClean="0"/>
              <a:t>re-compute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maximal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(sup=k)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it.</a:t>
            </a:r>
            <a:r>
              <a:rPr kumimoji="1" lang="zh-CN" altLang="en-US" dirty="0" smtClean="0"/>
              <a:t> </a:t>
            </a:r>
          </a:p>
          <a:p>
            <a:endParaRPr kumimoji="1" lang="zh-CN" altLang="en-US" dirty="0"/>
          </a:p>
          <a:p>
            <a:r>
              <a:rPr kumimoji="1" lang="en-US" altLang="zh-CN" dirty="0" smtClean="0"/>
              <a:t>While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querying,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intersection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them.</a:t>
            </a:r>
            <a:r>
              <a:rPr kumimoji="1" lang="zh-CN" alt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98233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2904"/>
          </a:xfrm>
        </p:spPr>
        <p:txBody>
          <a:bodyPr/>
          <a:lstStyle/>
          <a:p>
            <a:r>
              <a:rPr kumimoji="1" lang="en-US" altLang="zh-CN" smtClean="0"/>
              <a:t>Trade</a:t>
            </a:r>
            <a:r>
              <a:rPr kumimoji="1" lang="en-US" altLang="zh-CN" dirty="0"/>
              <a:t>-</a:t>
            </a:r>
            <a:r>
              <a:rPr kumimoji="1" lang="en-US" altLang="zh-CN" smtClean="0"/>
              <a:t>off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51284"/>
            <a:ext cx="5851358" cy="4925679"/>
          </a:xfrm>
        </p:spPr>
        <p:txBody>
          <a:bodyPr/>
          <a:lstStyle/>
          <a:p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i="1" u="sng" dirty="0" smtClean="0"/>
              <a:t>step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2:</a:t>
            </a:r>
            <a:r>
              <a:rPr kumimoji="1" lang="zh-CN" altLang="en-US" i="1" u="sng" dirty="0"/>
              <a:t> </a:t>
            </a:r>
            <a:r>
              <a:rPr kumimoji="1" lang="en-US" altLang="zh-CN" i="1" u="sng" dirty="0" smtClean="0"/>
              <a:t>For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each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k-core,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pre-compute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all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maximal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frequent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(sup=k)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subsequences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and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store</a:t>
            </a:r>
            <a:r>
              <a:rPr kumimoji="1" lang="zh-CN" altLang="en-US" i="1" u="sng" dirty="0" smtClean="0"/>
              <a:t> </a:t>
            </a:r>
            <a:r>
              <a:rPr kumimoji="1" lang="en-US" altLang="zh-CN" i="1" u="sng" dirty="0" smtClean="0"/>
              <a:t>it.</a:t>
            </a:r>
            <a:r>
              <a:rPr kumimoji="1" lang="zh-CN" altLang="en-US" i="1" u="sng" dirty="0" smtClean="0"/>
              <a:t> </a:t>
            </a:r>
          </a:p>
          <a:p>
            <a:endParaRPr kumimoji="1" lang="zh-CN" altLang="en-US" i="1" u="sng" dirty="0"/>
          </a:p>
          <a:p>
            <a:pPr marL="0" indent="0">
              <a:buNone/>
            </a:pPr>
            <a:endParaRPr kumimoji="1" lang="zh-CN" altLang="en-US" i="1" u="sng" dirty="0" smtClean="0"/>
          </a:p>
          <a:p>
            <a:r>
              <a:rPr kumimoji="1" lang="en-US" altLang="zh-CN" dirty="0"/>
              <a:t>W</a:t>
            </a:r>
            <a:r>
              <a:rPr kumimoji="1" lang="en-US" altLang="zh-CN" dirty="0" smtClean="0"/>
              <a:t>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pre-compute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maximal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subsequences.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longest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vertex.</a:t>
            </a:r>
            <a:endParaRPr kumimoji="1" lang="zh-CN" altLang="en-US" dirty="0" smtClean="0"/>
          </a:p>
          <a:p>
            <a:pPr marL="457200" lvl="1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155" y="1251284"/>
            <a:ext cx="5141050" cy="504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285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7027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>Observation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2(from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tree)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index2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553" y="972152"/>
            <a:ext cx="5247078" cy="5648800"/>
          </a:xfrm>
        </p:spPr>
      </p:pic>
      <p:sp>
        <p:nvSpPr>
          <p:cNvPr id="5" name="内容占位符 2"/>
          <p:cNvSpPr txBox="1">
            <a:spLocks/>
          </p:cNvSpPr>
          <p:nvPr/>
        </p:nvSpPr>
        <p:spPr>
          <a:xfrm>
            <a:off x="838200" y="1289785"/>
            <a:ext cx="5033211" cy="488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relationship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subsequences.</a:t>
            </a:r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  <a:p>
            <a:r>
              <a:rPr kumimoji="1" lang="en-US" altLang="zh-CN" dirty="0" smtClean="0"/>
              <a:t>Step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enumerate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possible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subsequences.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 </a:t>
            </a:r>
            <a:r>
              <a:rPr kumimoji="1" lang="en-US" altLang="zh-CN" i="1" dirty="0" smtClean="0"/>
              <a:t>enumeration</a:t>
            </a:r>
            <a:r>
              <a:rPr kumimoji="1" lang="zh-CN" altLang="en-US" i="1" dirty="0" smtClean="0"/>
              <a:t> </a:t>
            </a:r>
            <a:r>
              <a:rPr kumimoji="1" lang="en-US" altLang="zh-CN" i="1" dirty="0" smtClean="0"/>
              <a:t>lattice</a:t>
            </a:r>
            <a:r>
              <a:rPr kumimoji="1" lang="en-US" altLang="zh-CN" dirty="0" smtClean="0"/>
              <a:t>. 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r>
              <a:rPr kumimoji="1" lang="en-US" altLang="zh-CN" dirty="0" smtClean="0"/>
              <a:t>Step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 </a:t>
            </a:r>
            <a:r>
              <a:rPr kumimoji="1" lang="en-US" altLang="zh-CN" dirty="0" smtClean="0"/>
              <a:t>vertex’s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sequence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located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i="1" dirty="0" smtClean="0"/>
              <a:t>enumeration</a:t>
            </a:r>
            <a:r>
              <a:rPr kumimoji="1" lang="zh-CN" altLang="en-US" i="1" dirty="0" smtClean="0"/>
              <a:t> </a:t>
            </a:r>
            <a:r>
              <a:rPr kumimoji="1" lang="en-US" altLang="zh-CN" i="1" dirty="0" smtClean="0"/>
              <a:t>lattice</a:t>
            </a:r>
            <a:r>
              <a:rPr kumimoji="1" lang="en-US" altLang="zh-CN" dirty="0" smtClean="0"/>
              <a:t>. </a:t>
            </a:r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4124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195" y="181651"/>
            <a:ext cx="5321968" cy="6498282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CN" dirty="0" smtClean="0"/>
              <a:t>Step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3</a:t>
            </a:r>
            <a:r>
              <a:rPr kumimoji="1" lang="en-US" altLang="zh-CN" dirty="0" smtClean="0"/>
              <a:t>: 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compress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enumeration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lattice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omit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some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</a:t>
            </a:r>
            <a:r>
              <a:rPr kumimoji="1" lang="en-US" altLang="zh-CN" dirty="0" smtClean="0"/>
              <a:t>edundant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patterns</a:t>
            </a:r>
            <a:r>
              <a:rPr kumimoji="1" lang="en-US" altLang="zh-CN" dirty="0" smtClean="0"/>
              <a:t>.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Details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techniques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compressing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should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noticed.</a:t>
            </a:r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  <a:p>
            <a:r>
              <a:rPr kumimoji="1" lang="en-US" altLang="zh-CN" dirty="0" smtClean="0"/>
              <a:t>While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querying,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ancestor(</a:t>
            </a:r>
            <a:r>
              <a:rPr kumimoji="1" lang="en-US" altLang="zh-CN" dirty="0" err="1" smtClean="0"/>
              <a:t>lca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query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vertex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targeted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vertices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maximal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pattern.</a:t>
            </a:r>
            <a:r>
              <a:rPr kumimoji="1" lang="zh-CN" altLang="en-US" dirty="0" smtClean="0"/>
              <a:t>  </a:t>
            </a:r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E.g.,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1-core,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query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vertex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ABC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return.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LCA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{ABC}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“</a:t>
            </a:r>
            <a:r>
              <a:rPr kumimoji="1" lang="en-US" altLang="zh-CN" dirty="0" err="1" smtClean="0"/>
              <a:t>abe</a:t>
            </a:r>
            <a:r>
              <a:rPr kumimoji="1" lang="en-US" altLang="zh-CN" dirty="0" smtClean="0"/>
              <a:t>”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which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maximal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subsequence.</a:t>
            </a:r>
            <a:endParaRPr kumimoji="1" lang="zh-CN" altLang="en-US" dirty="0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300" y="181651"/>
            <a:ext cx="5314497" cy="649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08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957236" cy="779463"/>
          </a:xfrm>
        </p:spPr>
        <p:txBody>
          <a:bodyPr/>
          <a:lstStyle/>
          <a:p>
            <a:r>
              <a:rPr kumimoji="1" lang="en-US" altLang="zh-CN" dirty="0" smtClean="0"/>
              <a:t>Index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98392"/>
            <a:ext cx="5069706" cy="675960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26" y="1189539"/>
            <a:ext cx="6357042" cy="398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7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8526"/>
          </a:xfrm>
        </p:spPr>
        <p:txBody>
          <a:bodyPr>
            <a:normAutofit fontScale="90000"/>
          </a:bodyPr>
          <a:lstStyle/>
          <a:p>
            <a:r>
              <a:rPr kumimoji="1" lang="en-US" altLang="zh-CN" smtClean="0"/>
              <a:t>compressed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index-mathematic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preliminary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933652"/>
                <a:ext cx="10515600" cy="5601901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zh-CN" dirty="0" smtClean="0"/>
                  <a:t>The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only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divisors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prime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𝑝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(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𝑝</m:t>
                    </m:r>
                  </m:oMath>
                </a14:m>
                <a:r>
                  <a:rPr kumimoji="1" lang="en-US" altLang="zh-CN" dirty="0" smtClean="0"/>
                  <a:t>&gt;1)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are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1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and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𝑝</m:t>
                    </m:r>
                  </m:oMath>
                </a14:m>
                <a:r>
                  <a:rPr kumimoji="1" lang="en-US" altLang="zh-CN" dirty="0" smtClean="0"/>
                  <a:t>.</a:t>
                </a:r>
                <a:endParaRPr kumimoji="1" lang="zh-CN" altLang="en-US" dirty="0" smtClean="0"/>
              </a:p>
              <a:p>
                <a:r>
                  <a:rPr kumimoji="1" lang="en-US" altLang="zh-CN" dirty="0" smtClean="0"/>
                  <a:t>Every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positive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𝑛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either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1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or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can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expressed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product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several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prime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integers,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and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this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factorization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unique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with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the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order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prime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integers.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/>
                  <a:t>The</a:t>
                </a:r>
                <a:r>
                  <a:rPr kumimoji="1" lang="zh-CN" altLang="en-US" dirty="0"/>
                  <a:t> </a:t>
                </a:r>
                <a:r>
                  <a:rPr kumimoji="1" lang="en-US" altLang="zh-CN" i="1" dirty="0"/>
                  <a:t>standard</a:t>
                </a:r>
                <a:r>
                  <a:rPr kumimoji="1" lang="zh-CN" altLang="en-US" i="1" dirty="0"/>
                  <a:t> </a:t>
                </a:r>
                <a:r>
                  <a:rPr kumimoji="1" lang="en-US" altLang="zh-CN" i="1" dirty="0"/>
                  <a:t>form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of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𝑛</m:t>
                    </m:r>
                  </m:oMath>
                </a14:m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factorization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of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𝑛</m:t>
                    </m:r>
                  </m:oMath>
                </a14:m>
                <a:r>
                  <a:rPr kumimoji="1" lang="en-US" altLang="zh-CN" dirty="0" smtClean="0"/>
                  <a:t>:</a:t>
                </a:r>
                <a:r>
                  <a:rPr kumimoji="1" lang="zh-CN" altLang="en-US" dirty="0" smtClean="0"/>
                  <a:t> 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𝑛</m:t>
                    </m:r>
                  </m:oMath>
                </a14:m>
                <a:r>
                  <a:rPr kumimoji="1"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i="1" dirty="0" smtClean="0">
                            <a:latin typeface="Cambria Math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zh-CN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  <m:sup>
                        <m:sSub>
                          <m:sSubPr>
                            <m:ctrlPr>
                              <a:rPr kumimoji="1" lang="en-US" altLang="zh-CN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𝑚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zh-CN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 dirty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e>
                      <m:sup>
                        <m:sSub>
                          <m:sSubPr>
                            <m:ctrlPr>
                              <a:rPr kumimoji="1" lang="en-US" altLang="zh-CN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 dirty="0">
                                <a:latin typeface="Cambria Math" charset="0"/>
                              </a:rPr>
                              <m:t>𝑚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a:rPr kumimoji="1" lang="en-US" altLang="zh-CN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⋯</m:t>
                    </m:r>
                    <m:sSup>
                      <m:sSup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zh-CN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 dirty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e>
                      <m:sup>
                        <m:sSub>
                          <m:sSubPr>
                            <m:ctrlPr>
                              <a:rPr kumimoji="1" lang="en-US" altLang="zh-CN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 dirty="0">
                                <a:latin typeface="Cambria Math" charset="0"/>
                              </a:rPr>
                              <m:t>𝑚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sup>
                    </m:sSup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distinct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prime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integer,</a:t>
                </a:r>
                <a:r>
                  <a:rPr kumimoji="1"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𝑚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called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the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i="1" dirty="0" smtClean="0"/>
                  <a:t>multiplicity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of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zh-CN" dirty="0" smtClean="0"/>
                  <a:t>.</a:t>
                </a:r>
                <a:r>
                  <a:rPr kumimoji="1" lang="zh-CN" altLang="en-US" dirty="0" smtClean="0"/>
                  <a:t> </a:t>
                </a:r>
              </a:p>
              <a:p>
                <a:endParaRPr kumimoji="1" lang="zh-CN" altLang="en-US" dirty="0"/>
              </a:p>
              <a:p>
                <a:r>
                  <a:rPr kumimoji="1" lang="en-US" altLang="zh-CN" dirty="0" smtClean="0"/>
                  <a:t>Give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two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integers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𝑎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and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the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great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common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divisor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of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𝑎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,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is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dirty="0">
                        <a:latin typeface="Cambria Math" charset="0"/>
                      </a:rPr>
                      <m:t>g</m:t>
                    </m:r>
                    <m:r>
                      <m:rPr>
                        <m:sty m:val="p"/>
                      </m:rPr>
                      <a:rPr kumimoji="1" lang="en-US" altLang="zh-CN" b="0" i="0" smtClean="0">
                        <a:latin typeface="Cambria Math" charset="0"/>
                      </a:rPr>
                      <m:t>cd</m:t>
                    </m:r>
                    <m:r>
                      <a:rPr kumimoji="1" lang="en-US" altLang="zh-CN" b="0" i="0" smtClean="0">
                        <a:latin typeface="Cambria Math" charset="0"/>
                      </a:rPr>
                      <m:t>(</m:t>
                    </m:r>
                    <m:r>
                      <a:rPr kumimoji="1" lang="en-US" altLang="zh-CN" i="1">
                        <a:latin typeface="Cambria Math" charset="0"/>
                      </a:rPr>
                      <m:t>𝑎</m:t>
                    </m:r>
                    <m:r>
                      <a:rPr kumimoji="1" lang="en-US" altLang="zh-CN" i="1">
                        <a:latin typeface="Cambria Math" charset="0"/>
                      </a:rPr>
                      <m:t>,</m:t>
                    </m:r>
                    <m:r>
                      <a:rPr kumimoji="1" lang="en-US" altLang="zh-CN" i="1">
                        <a:latin typeface="Cambria Math" charset="0"/>
                      </a:rPr>
                      <m:t>𝑏</m:t>
                    </m:r>
                    <m:r>
                      <a:rPr kumimoji="1" lang="en-US" altLang="zh-CN" b="0" i="0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kumimoji="1" lang="en-US" altLang="zh-CN" dirty="0" smtClean="0"/>
                  <a:t>.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E.g.,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𝑎</m:t>
                    </m:r>
                    <m:r>
                      <a:rPr kumimoji="1" lang="en-US" altLang="zh-CN" i="1">
                        <a:latin typeface="Cambria Math" charset="0"/>
                      </a:rPr>
                      <m:t> </m:t>
                    </m:r>
                  </m:oMath>
                </a14:m>
                <a:r>
                  <a:rPr kumimoji="1" lang="en-US" altLang="zh-CN" dirty="0" smtClean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3</m:t>
                        </m:r>
                      </m:sup>
                    </m:sSup>
                    <m:r>
                      <a:rPr kumimoji="1" lang="zh-CN" alt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sSup>
                      <m:sSup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3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kumimoji="1" lang="zh-CN" alt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7=</m:t>
                    </m:r>
                    <m:r>
                      <a:rPr kumimoji="1" lang="en-US" altLang="zh-CN" b="0" i="0" smtClean="0">
                        <a:latin typeface="Cambria Math" charset="0"/>
                      </a:rPr>
                      <m:t>504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𝑏</m:t>
                        </m:r>
                        <m:r>
                          <a:rPr kumimoji="1" lang="en-US" altLang="zh-CN" b="0" i="1" smtClean="0">
                            <a:latin typeface="Cambria Math" charset="0"/>
                          </a:rPr>
                          <m:t>=2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kumimoji="1" lang="zh-CN" alt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sSup>
                      <m:sSup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3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1</m:t>
                        </m:r>
                      </m:sup>
                    </m:sSup>
                    <m:r>
                      <a:rPr kumimoji="1" lang="zh-CN" alt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i="1">
                        <a:latin typeface="Cambria Math" charset="0"/>
                      </a:rPr>
                      <m:t>7</m:t>
                    </m:r>
                  </m:oMath>
                </a14:m>
                <a:r>
                  <a:rPr kumimoji="1" lang="zh-CN" altLang="en-US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11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=924,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dirty="0">
                        <a:latin typeface="Cambria Math" charset="0"/>
                      </a:rPr>
                      <m:t>g</m:t>
                    </m:r>
                    <m:r>
                      <m:rPr>
                        <m:sty m:val="p"/>
                      </m:rPr>
                      <a:rPr kumimoji="1" lang="en-US" altLang="zh-CN">
                        <a:latin typeface="Cambria Math" charset="0"/>
                      </a:rPr>
                      <m:t>cd</m:t>
                    </m:r>
                    <m:d>
                      <m:d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𝑎</m:t>
                        </m:r>
                        <m:r>
                          <a:rPr kumimoji="1" lang="en-US" altLang="zh-CN" i="1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zh-CN" i="1">
                            <a:latin typeface="Cambria Math" charset="0"/>
                          </a:rPr>
                          <m:t>𝑏</m:t>
                        </m:r>
                      </m:e>
                    </m:d>
                    <m:r>
                      <a:rPr kumimoji="1" lang="en-US" altLang="zh-CN" b="0" i="0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kumimoji="1" lang="en-US" altLang="zh-CN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kumimoji="1" lang="zh-CN" altLang="en-US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sSup>
                      <m:sSup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3</m:t>
                        </m:r>
                      </m:e>
                      <m:sup>
                        <m:r>
                          <a:rPr kumimoji="1" lang="en-US" altLang="zh-CN" i="1">
                            <a:latin typeface="Cambria Math" charset="0"/>
                          </a:rPr>
                          <m:t>1</m:t>
                        </m:r>
                      </m:sup>
                    </m:sSup>
                    <m:r>
                      <a:rPr kumimoji="1" lang="zh-CN" alt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i="1">
                        <a:latin typeface="Cambria Math" charset="0"/>
                      </a:rPr>
                      <m:t>7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=84</m:t>
                    </m:r>
                  </m:oMath>
                </a14:m>
                <a:r>
                  <a:rPr kumimoji="1" lang="en-US" altLang="zh-CN" dirty="0" smtClean="0"/>
                  <a:t>.</a:t>
                </a:r>
                <a:endParaRPr kumimoji="1" lang="zh-CN" altLang="en-US" dirty="0" smtClean="0"/>
              </a:p>
              <a:p>
                <a:pPr marL="0" indent="0">
                  <a:buNone/>
                </a:pPr>
                <a:endParaRPr kumimoji="1" lang="zh-CN" altLang="en-US" dirty="0" smtClean="0"/>
              </a:p>
              <a:p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we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set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𝑚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1.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 smtClean="0"/>
                  <a:t>Then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charset="0"/>
                      </a:rPr>
                      <m:t>𝑛</m:t>
                    </m:r>
                  </m:oMath>
                </a14:m>
                <a:r>
                  <a:rPr kumimoji="1" lang="en-US" altLang="zh-CN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1" lang="en-US" altLang="zh-CN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⋯</m:t>
                    </m:r>
                    <m:sSub>
                      <m:sSubPr>
                        <m:ctrlPr>
                          <a:rPr kumimoji="1" lang="en-US" altLang="zh-CN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kumimoji="1" lang="en-US" altLang="zh-CN" dirty="0" smtClean="0"/>
                  <a:t>.</a:t>
                </a:r>
                <a:r>
                  <a:rPr kumimoji="1" lang="zh-CN" altLang="en-US" dirty="0" smtClean="0"/>
                  <a:t>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dirty="0">
                        <a:latin typeface="Cambria Math" charset="0"/>
                      </a:rPr>
                      <m:t>g</m:t>
                    </m:r>
                    <m:r>
                      <m:rPr>
                        <m:sty m:val="p"/>
                      </m:rPr>
                      <a:rPr kumimoji="1" lang="en-US" altLang="zh-CN">
                        <a:latin typeface="Cambria Math" charset="0"/>
                      </a:rPr>
                      <m:t>cd</m:t>
                    </m:r>
                    <m:d>
                      <m:d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𝑎</m:t>
                        </m:r>
                        <m:r>
                          <a:rPr kumimoji="1" lang="en-US" altLang="zh-CN" i="1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zh-CN" i="1">
                            <a:latin typeface="Cambria Math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kumimoji="1" lang="en-US" altLang="zh-CN" dirty="0" smtClean="0"/>
                  <a:t>=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kumimoji="1" lang="is-IS" altLang="zh-CN" i="1" dirty="0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b="0" i="1" dirty="0" smtClean="0">
                            <a:latin typeface="Cambria Math" charset="0"/>
                          </a:rPr>
                          <m:t>𝑖</m:t>
                        </m:r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CN" b="0" i="1" dirty="0" smtClean="0">
                            <a:latin typeface="Cambria Math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i="1" dirty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sSub>
                              <m:sSubPr>
                                <m:ctrlPr>
                                  <a:rPr kumimoji="1" lang="en-US" altLang="zh-CN" i="1" dirty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i="1" dirty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i="1" dirty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r>
                  <a:rPr kumimoji="1" lang="en-US" altLang="zh-CN" dirty="0" smtClean="0"/>
                  <a:t>.</a:t>
                </a:r>
                <a:endParaRPr kumimoji="1" lang="zh-CN" altLang="en-US" dirty="0"/>
              </a:p>
              <a:p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933652"/>
                <a:ext cx="10515600" cy="5601901"/>
              </a:xfrm>
              <a:blipFill rotWithShape="0">
                <a:blip r:embed="rId2"/>
                <a:stretch>
                  <a:fillRect l="-1043" t="-1741" r="-10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8068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compressed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index-example</a:t>
            </a:r>
            <a:endParaRPr kumimoji="1"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𝐺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={2,3,5,7}</m:t>
                    </m:r>
                  </m:oMath>
                </a14:m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,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𝑎</m:t>
                    </m:r>
                    <m:r>
                      <a:rPr kumimoji="1" lang="en-US" altLang="zh-CN" b="0" i="0" smtClean="0">
                        <a:latin typeface="Cambria Math" charset="0"/>
                      </a:rPr>
                      <m:t>=2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i="1">
                        <a:latin typeface="Cambria Math" charset="0"/>
                      </a:rPr>
                      <m:t>3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=6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𝑏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=</m:t>
                    </m:r>
                    <m:r>
                      <a:rPr kumimoji="1" lang="en-US" altLang="zh-CN" b="0" i="0" smtClean="0">
                        <a:latin typeface="Cambria Math" charset="0"/>
                      </a:rPr>
                      <m:t>5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7</m:t>
                    </m:r>
                  </m:oMath>
                </a14:m>
                <a:r>
                  <a:rPr kumimoji="1" lang="en-US" altLang="zh-CN" dirty="0" smtClean="0"/>
                  <a:t>=35,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gcd(a,b)=1.</a:t>
                </a:r>
                <a:r>
                  <a:rPr kumimoji="1" lang="zh-CN" altLang="en-US" dirty="0" smtClean="0"/>
                  <a:t> </a:t>
                </a:r>
                <a:endParaRPr kumimoji="1" lang="zh-CN" alt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𝑎</m:t>
                        </m:r>
                      </m:sub>
                    </m:sSub>
                    <m:r>
                      <a:rPr kumimoji="1" lang="en-US" altLang="zh-CN" b="0" i="1" smtClean="0">
                        <a:latin typeface="Cambria Math" charset="0"/>
                      </a:rPr>
                      <m:t>=1100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𝑏</m:t>
                        </m:r>
                      </m:sub>
                    </m:sSub>
                    <m:r>
                      <a:rPr kumimoji="1" lang="en-US" altLang="zh-CN" i="1">
                        <a:latin typeface="Cambria Math" charset="0"/>
                      </a:rPr>
                      <m:t>=</m:t>
                    </m:r>
                    <m:r>
                      <a:rPr kumimoji="1" lang="en-US" altLang="zh-CN" b="0" i="1" smtClean="0">
                        <a:latin typeface="Cambria Math" charset="0"/>
                      </a:rPr>
                      <m:t>0011</m:t>
                    </m:r>
                  </m:oMath>
                </a14:m>
                <a:r>
                  <a:rPr kumimoji="1" lang="en-US" altLang="zh-CN" dirty="0" smtClean="0"/>
                  <a:t>,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charset="0"/>
                          </a:rPr>
                          <m:t>𝑎</m:t>
                        </m:r>
                      </m:sub>
                    </m:sSub>
                    <m:r>
                      <a:rPr kumimoji="1" lang="en-US" altLang="zh-CN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i="1">
                            <a:latin typeface="Cambria Math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kumimoji="1" lang="en-US" altLang="zh-CN" dirty="0" smtClean="0"/>
                  <a:t>=0000=1.</a:t>
                </a:r>
                <a:endParaRPr kumimoji="1" lang="zh-CN" altLang="en-US" dirty="0" smtClean="0"/>
              </a:p>
              <a:p>
                <a:pPr marL="0" indent="0">
                  <a:buNone/>
                </a:pPr>
                <a:endParaRPr kumimoji="1" lang="zh-CN" altLang="en-US" dirty="0" smtClean="0"/>
              </a:p>
              <a:p>
                <a:r>
                  <a:rPr kumimoji="1" lang="en-US" altLang="zh-CN" dirty="0" smtClean="0"/>
                  <a:t>Set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4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bits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block.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i="1">
                            <a:latin typeface="Cambria Math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kumimoji="1" lang="en-US" altLang="zh-CN" dirty="0" smtClean="0"/>
                  <a:t>={10</a:t>
                </a:r>
                <a:r>
                  <a:rPr kumimoji="1" lang="en-US" altLang="zh-CN" dirty="0" smtClean="0">
                    <a:ea typeface="Cambria Math" charset="0"/>
                    <a:cs typeface="Cambria Math" charset="0"/>
                  </a:rPr>
                  <a:t> ,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⋯</m:t>
                    </m:r>
                  </m:oMath>
                </a14:m>
                <a:r>
                  <a:rPr kumimoji="1" lang="en-US" altLang="zh-CN" dirty="0" smtClean="0"/>
                  <a:t>}</a:t>
                </a:r>
                <a:r>
                  <a:rPr kumimoji="1" lang="en-US" altLang="zh-CN" dirty="0"/>
                  <a:t>.</a:t>
                </a:r>
                <a:endParaRPr kumimoji="1" lang="zh-CN" altLang="en-US" dirty="0" smtClean="0"/>
              </a:p>
              <a:p>
                <a:pPr marL="0" indent="0">
                  <a:buNone/>
                </a:pPr>
                <a:r>
                  <a:rPr kumimoji="1" lang="en-US" altLang="zh-CN" dirty="0" smtClean="0"/>
                  <a:t>Then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i="1">
                            <a:latin typeface="Cambria Math" charset="0"/>
                          </a:rPr>
                          <m:t>𝑎</m:t>
                        </m:r>
                      </m:sub>
                    </m:sSub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∩</m:t>
                    </m:r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i="1">
                            <a:latin typeface="Cambria Math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kumimoji="1" lang="en-US" altLang="zh-CN" dirty="0" smtClean="0"/>
                  <a:t>={gcd(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sSub>
                          <m:sSubPr>
                            <m:ctrlPr>
                              <a:rPr kumimoji="1" lang="en-US" altLang="zh-CN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kumimoji="1" lang="en-US" altLang="zh-CN" b="0" i="1" smtClean="0">
                        <a:latin typeface="Cambria Math" charset="0"/>
                      </a:rPr>
                      <m:t>,</m:t>
                    </m:r>
                  </m:oMath>
                </a14:m>
                <a:r>
                  <a:rPr kumimoji="1" lang="en-US" altLang="zh-CN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charset="0"/>
                          </a:rPr>
                          <m:t>𝑆</m:t>
                        </m:r>
                      </m:e>
                      <m:sub>
                        <m:sSub>
                          <m:sSubPr>
                            <m:ctrlPr>
                              <a:rPr kumimoji="1" lang="en-US" altLang="zh-CN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kumimoji="1" lang="en-US" altLang="zh-CN" dirty="0" smtClean="0"/>
                  <a:t>)|</a:t>
                </a:r>
                <a:r>
                  <a:rPr kumimoji="1" lang="en-US" altLang="zh-CN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</a:rPr>
                      <m:t>𝑖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𝑛𝑢𝑚𝑏𝑒𝑟</m:t>
                    </m:r>
                    <m:r>
                      <a:rPr kumimoji="1" lang="zh-CN" alt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𝑜𝑓</m:t>
                    </m:r>
                    <m:r>
                      <a:rPr kumimoji="1" lang="zh-CN" alt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𝑏𝑙𝑜𝑐𝑘𝑠</m:t>
                    </m:r>
                  </m:oMath>
                </a14:m>
                <a:r>
                  <a:rPr kumimoji="1" lang="en-US" altLang="zh-CN" dirty="0" smtClean="0"/>
                  <a:t>}.</a:t>
                </a:r>
                <a:endParaRPr kumimoji="1" lang="zh-CN" altLang="en-US" dirty="0"/>
              </a:p>
              <a:p>
                <a:endParaRPr kumimoji="1" lang="zh-CN" altLang="en-US" dirty="0" smtClean="0"/>
              </a:p>
              <a:p>
                <a:r>
                  <a:rPr kumimoji="1" lang="en-US" altLang="zh-CN" dirty="0" smtClean="0"/>
                  <a:t>If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G={2,3,5,7},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/>
                  <a:t>t</a:t>
                </a:r>
                <a:r>
                  <a:rPr kumimoji="1" lang="en-US" altLang="zh-CN" dirty="0" smtClean="0"/>
                  <a:t>hen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err="1" smtClean="0"/>
                  <a:t>gcd</a:t>
                </a:r>
                <a:r>
                  <a:rPr kumimoji="1" lang="en-US" altLang="zh-CN" dirty="0" smtClean="0"/>
                  <a:t>(</a:t>
                </a:r>
                <a:r>
                  <a:rPr kumimoji="1" lang="en-US" altLang="zh-CN" dirty="0" err="1" smtClean="0"/>
                  <a:t>a,b</a:t>
                </a:r>
                <a:r>
                  <a:rPr kumimoji="1" lang="en-US" altLang="zh-CN" dirty="0" smtClean="0"/>
                  <a:t>)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has</a:t>
                </a:r>
                <a:r>
                  <a:rPr kumimoji="1" lang="zh-CN" altLang="en-US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</a:rPr>
                          <m:t>4</m:t>
                        </m:r>
                      </m:sup>
                    </m:sSup>
                    <m:r>
                      <a:rPr kumimoji="1" lang="en-US" altLang="zh-CN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sSup>
                      <m:sSupPr>
                        <m:ctrlPr>
                          <a:rPr kumimoji="1" lang="en-US" altLang="zh-C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  <m:sup>
                        <m:r>
                          <a:rPr kumimoji="1" lang="en-US" altLang="zh-CN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4</m:t>
                        </m:r>
                      </m:sup>
                    </m:sSup>
                    <m:r>
                      <a:rPr kumimoji="1" lang="en-US" altLang="zh-CN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0.5</m:t>
                    </m:r>
                  </m:oMath>
                </a14:m>
                <a:r>
                  <a:rPr kumimoji="1" lang="en-US" altLang="zh-CN" dirty="0" smtClean="0"/>
                  <a:t>=128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types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which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can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be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pre-computed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and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stored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in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a</a:t>
                </a:r>
                <a:r>
                  <a:rPr kumimoji="1" lang="zh-CN" altLang="en-US" dirty="0" smtClean="0"/>
                  <a:t> </a:t>
                </a:r>
                <a:r>
                  <a:rPr kumimoji="1" lang="en-US" altLang="zh-CN" dirty="0" smtClean="0"/>
                  <a:t>table.</a:t>
                </a:r>
                <a:r>
                  <a:rPr kumimoji="1" lang="zh-CN" altLang="en-US" dirty="0" smtClean="0"/>
                  <a:t> </a:t>
                </a:r>
                <a:endParaRPr kumimoji="1" lang="zh-CN" altLang="en-US" dirty="0"/>
              </a:p>
              <a:p>
                <a:endParaRPr kumimoji="1" lang="zh-CN" altLang="en-US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65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356</Words>
  <Application>Microsoft Macintosh PowerPoint</Application>
  <PresentationFormat>宽屏</PresentationFormat>
  <Paragraphs>48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Cambria Math</vt:lpstr>
      <vt:lpstr>宋体</vt:lpstr>
      <vt:lpstr>Arial</vt:lpstr>
      <vt:lpstr>Office 主题</vt:lpstr>
      <vt:lpstr>indexes</vt:lpstr>
      <vt:lpstr>Observation 1 (from sequence)</vt:lpstr>
      <vt:lpstr>One strategy(index 1)</vt:lpstr>
      <vt:lpstr>Trade-off</vt:lpstr>
      <vt:lpstr>Observation 2(from tree) index2</vt:lpstr>
      <vt:lpstr>PowerPoint 演示文稿</vt:lpstr>
      <vt:lpstr>Index 3</vt:lpstr>
      <vt:lpstr>compressed index-mathematic preliminary</vt:lpstr>
      <vt:lpstr>compressed index-example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indexes</dc:title>
  <dc:creator>ykai1238</dc:creator>
  <cp:lastModifiedBy>ykai1238</cp:lastModifiedBy>
  <cp:revision>22</cp:revision>
  <cp:lastPrinted>2017-06-19T07:07:47Z</cp:lastPrinted>
  <dcterms:created xsi:type="dcterms:W3CDTF">2017-06-19T05:38:10Z</dcterms:created>
  <dcterms:modified xsi:type="dcterms:W3CDTF">2017-06-19T07:29:11Z</dcterms:modified>
</cp:coreProperties>
</file>

<file path=docProps/thumbnail.jpeg>
</file>